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5" d="100"/>
          <a:sy n="85" d="100"/>
        </p:scale>
        <p:origin x="126" y="1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Vansaher/SpaceX-Falcon-9-first-stage-Landing-Predict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45624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Mohammad Javan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Samboeputra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Herlambang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22 October 2-25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4411" y="3839179"/>
            <a:ext cx="8975652" cy="2186394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Handled missing values and corrected inconsistent entries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new derived columns such as Class (1 = Landed, 0 = Failed)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dataset to retain only relevant orbital and payload data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data type conversions for numeric and categorical fields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Exported the cleaned dataset as the base for EDA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1C244E-9FBA-7786-75DB-395CDE7D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748" y="2175055"/>
            <a:ext cx="8364504" cy="867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4589CC-E792-DC63-FD51-D0AAB4C2D299}"/>
              </a:ext>
            </a:extLst>
          </p:cNvPr>
          <p:cNvSpPr txBox="1"/>
          <p:nvPr/>
        </p:nvSpPr>
        <p:spPr>
          <a:xfrm>
            <a:off x="663913" y="6150212"/>
            <a:ext cx="10727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Reference:</a:t>
            </a:r>
            <a:r>
              <a:rPr lang="en-US" sz="1200" b="1" dirty="0"/>
              <a:t> </a:t>
            </a:r>
            <a:r>
              <a:rPr lang="en-US" sz="1200" dirty="0">
                <a:solidFill>
                  <a:srgbClr val="1C7DDB"/>
                </a:solidFill>
              </a:rPr>
              <a:t>https://github.com/Vansaher/SpaceX-Falcon-9-first-stage-Landing-Prediction/blob/master/labs-jupyter-spacex-Data%20wrangling.ipynb</a:t>
            </a:r>
            <a:endParaRPr lang="en-ID" sz="1200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Visualized patterns between payload, flight number, launch site, and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Seaborn and Matplotlib for static plots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Examples of plots: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Launch Success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 positive correlation between payload mass and landing success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508C1-3D40-22F8-AF1F-71B659E47861}"/>
              </a:ext>
            </a:extLst>
          </p:cNvPr>
          <p:cNvSpPr txBox="1"/>
          <p:nvPr/>
        </p:nvSpPr>
        <p:spPr>
          <a:xfrm>
            <a:off x="663913" y="6150212"/>
            <a:ext cx="10727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Reference:</a:t>
            </a:r>
            <a:r>
              <a:rPr lang="en-US" sz="1200" b="1" dirty="0"/>
              <a:t> </a:t>
            </a:r>
            <a:r>
              <a:rPr lang="en-US" sz="1200" dirty="0">
                <a:solidFill>
                  <a:srgbClr val="1C7DDB"/>
                </a:solidFill>
              </a:rPr>
              <a:t>https://github.com/Vansaher/SpaceX-Falcon-9-first-stage-Landing-Prediction/blob/master/edadataviz.ipynb</a:t>
            </a:r>
            <a:endParaRPr lang="en-ID" sz="1200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Loaded SpaceX dataset into SQLite database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Executed SQL queries to summarize key metrics: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sites and mission counts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per booster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success vs failure counts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landing outcomes by date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Verified SQL query results matched visualization insights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E7A26-0162-7140-D7A5-471AE70ABED6}"/>
              </a:ext>
            </a:extLst>
          </p:cNvPr>
          <p:cNvSpPr txBox="1"/>
          <p:nvPr/>
        </p:nvSpPr>
        <p:spPr>
          <a:xfrm>
            <a:off x="663913" y="6150212"/>
            <a:ext cx="10727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Reference:</a:t>
            </a:r>
            <a:r>
              <a:rPr lang="en-US" sz="1200" b="1" dirty="0"/>
              <a:t> </a:t>
            </a:r>
            <a:r>
              <a:rPr lang="en-US" sz="1200" dirty="0">
                <a:solidFill>
                  <a:srgbClr val="1C7DDB"/>
                </a:solidFill>
              </a:rPr>
              <a:t>https://github.com/Vansaher/SpaceX-Falcon-9-first-stage-Landing-Prediction/blob/master/jupyter-labs-eda-sql-coursera_sqllite.ipynb</a:t>
            </a:r>
            <a:endParaRPr lang="en-ID" sz="1200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an interactive map displaying launch site coordinates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markers for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Colored icons to indicate success/failure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and labels to measure distances to coastline, highways, and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tools to calculate proximities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02248-5AA4-01AB-A5C8-D91E9953E2D0}"/>
              </a:ext>
            </a:extLst>
          </p:cNvPr>
          <p:cNvSpPr txBox="1"/>
          <p:nvPr/>
        </p:nvSpPr>
        <p:spPr>
          <a:xfrm>
            <a:off x="663913" y="6150212"/>
            <a:ext cx="10727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Reference:</a:t>
            </a:r>
            <a:r>
              <a:rPr lang="en-US" sz="1200" b="1" dirty="0"/>
              <a:t> </a:t>
            </a:r>
            <a:r>
              <a:rPr lang="en-US" sz="1200" dirty="0">
                <a:solidFill>
                  <a:srgbClr val="1C7DDB"/>
                </a:solidFill>
              </a:rPr>
              <a:t>https://github.com/Vansaher/SpaceX-Falcon-9-first-stage-Landing-Prediction/blob/master/lab_jupyter_launch_site_location%20(1).ipynb</a:t>
            </a:r>
            <a:endParaRPr lang="en-ID" sz="1200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dashboard for live exploration of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menu to filter by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to show success count per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for payload selection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vs outcome (colored by booster type)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Implemented Dash callbacks to update visuals interactively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54CFC-A8F0-778A-3BE4-51D6D061D2C6}"/>
              </a:ext>
            </a:extLst>
          </p:cNvPr>
          <p:cNvSpPr txBox="1"/>
          <p:nvPr/>
        </p:nvSpPr>
        <p:spPr>
          <a:xfrm>
            <a:off x="663913" y="6150212"/>
            <a:ext cx="10727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Reference:</a:t>
            </a:r>
            <a:r>
              <a:rPr lang="en-US" sz="1200" b="1" dirty="0"/>
              <a:t> </a:t>
            </a:r>
            <a:r>
              <a:rPr lang="en-US" sz="1200" dirty="0">
                <a:solidFill>
                  <a:srgbClr val="1C7DDB"/>
                </a:solidFill>
              </a:rPr>
              <a:t>https://github.com/Vansaher/SpaceX-Falcon-9-first-stage-Landing-Prediction/tree/master/Plotly%20Dash</a:t>
            </a:r>
            <a:endParaRPr lang="en-ID" sz="1200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9536"/>
            <a:ext cx="5325990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ID" b="1" dirty="0"/>
              <a:t>Model Development Process:</a:t>
            </a:r>
            <a:endParaRPr lang="en-ID" dirty="0"/>
          </a:p>
          <a:p>
            <a:r>
              <a:rPr lang="en-ID" b="1" dirty="0"/>
              <a:t>Data Preparation</a:t>
            </a:r>
            <a:endParaRPr lang="en-ID" dirty="0"/>
          </a:p>
          <a:p>
            <a:pPr lvl="1"/>
            <a:r>
              <a:rPr lang="en-ID" dirty="0"/>
              <a:t>One-Hot Encoding for categorical features</a:t>
            </a:r>
          </a:p>
          <a:p>
            <a:pPr lvl="1"/>
            <a:r>
              <a:rPr lang="en-ID" dirty="0"/>
              <a:t>Standardization using </a:t>
            </a:r>
            <a:r>
              <a:rPr lang="en-ID" i="1" dirty="0"/>
              <a:t>StandardScaler</a:t>
            </a:r>
            <a:endParaRPr lang="en-ID" dirty="0"/>
          </a:p>
          <a:p>
            <a:pPr lvl="1"/>
            <a:r>
              <a:rPr lang="en-ID" dirty="0"/>
              <a:t>Split into 80% training and 20% testing sets</a:t>
            </a:r>
          </a:p>
          <a:p>
            <a:r>
              <a:rPr lang="en-ID" b="1" dirty="0"/>
              <a:t>Model Training &amp; Optimization</a:t>
            </a:r>
            <a:endParaRPr lang="en-ID" dirty="0"/>
          </a:p>
          <a:p>
            <a:pPr lvl="1"/>
            <a:r>
              <a:rPr lang="en-ID" dirty="0"/>
              <a:t>Built and tuned 4 classification models:</a:t>
            </a:r>
          </a:p>
          <a:p>
            <a:pPr lvl="2"/>
            <a:r>
              <a:rPr lang="en-ID" dirty="0"/>
              <a:t>Logistic Regression</a:t>
            </a:r>
          </a:p>
          <a:p>
            <a:pPr lvl="2"/>
            <a:r>
              <a:rPr lang="en-ID" dirty="0"/>
              <a:t>Support Vector Machine (SVM)</a:t>
            </a:r>
          </a:p>
          <a:p>
            <a:pPr lvl="2"/>
            <a:r>
              <a:rPr lang="en-ID" dirty="0"/>
              <a:t>Decision Tree Classifier</a:t>
            </a:r>
          </a:p>
          <a:p>
            <a:pPr lvl="2"/>
            <a:r>
              <a:rPr lang="en-ID" dirty="0"/>
              <a:t>K-Nearest </a:t>
            </a:r>
            <a:r>
              <a:rPr lang="en-ID" dirty="0" err="1"/>
              <a:t>Neighbors</a:t>
            </a:r>
            <a:r>
              <a:rPr lang="en-ID" dirty="0"/>
              <a:t> (KNN)</a:t>
            </a:r>
          </a:p>
          <a:p>
            <a:pPr lvl="1"/>
            <a:r>
              <a:rPr lang="en-ID" dirty="0"/>
              <a:t>Performed </a:t>
            </a:r>
            <a:r>
              <a:rPr lang="en-ID" i="1" dirty="0" err="1"/>
              <a:t>GridSearchCV</a:t>
            </a:r>
            <a:r>
              <a:rPr lang="en-ID" i="1" dirty="0"/>
              <a:t> (cv=10)</a:t>
            </a:r>
            <a:r>
              <a:rPr lang="en-ID" dirty="0"/>
              <a:t> for hyperparameter tuning</a:t>
            </a:r>
          </a:p>
          <a:p>
            <a:r>
              <a:rPr lang="en-ID" b="1" dirty="0"/>
              <a:t>Model Evaluation</a:t>
            </a:r>
            <a:endParaRPr lang="en-ID" dirty="0"/>
          </a:p>
          <a:p>
            <a:pPr lvl="1"/>
            <a:r>
              <a:rPr lang="en-ID" dirty="0"/>
              <a:t>Compared accuracy and confusion matrices</a:t>
            </a:r>
          </a:p>
          <a:p>
            <a:pPr lvl="1"/>
            <a:r>
              <a:rPr lang="en-ID" dirty="0"/>
              <a:t>Selected best-performing model (Decision Tree Classifier)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9" name="Picture 8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E0C80433-3216-92E9-DF2F-7A82D9E1F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509536"/>
            <a:ext cx="4707922" cy="429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32427" y="1598724"/>
            <a:ext cx="4628195" cy="2241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Exploratory Data Analysis (EDA)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</a:rPr>
              <a:t>Identified key launch factors influencing success — </a:t>
            </a:r>
            <a:r>
              <a:rPr lang="en-US" sz="2400" i="1" dirty="0">
                <a:solidFill>
                  <a:schemeClr val="tx1"/>
                </a:solidFill>
                <a:latin typeface="+mn-lt"/>
              </a:rPr>
              <a:t>payload mass, booster version, and launch site.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</a:rPr>
              <a:t>Visualized trends between flight number, payload, and orbit type.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</a:rPr>
              <a:t>Found yearly improvement in Falcon 9 success rates, reaching near-consistent recovery in later years.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35AD16-693D-EE8C-029C-5DED12D3A6A4}"/>
              </a:ext>
            </a:extLst>
          </p:cNvPr>
          <p:cNvSpPr/>
          <p:nvPr/>
        </p:nvSpPr>
        <p:spPr>
          <a:xfrm>
            <a:off x="6163484" y="1415478"/>
            <a:ext cx="5135947" cy="47186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9E988B-F577-9ADF-3E0B-8888F48C4A5D}"/>
              </a:ext>
            </a:extLst>
          </p:cNvPr>
          <p:cNvSpPr txBox="1">
            <a:spLocks/>
          </p:cNvSpPr>
          <p:nvPr/>
        </p:nvSpPr>
        <p:spPr>
          <a:xfrm>
            <a:off x="6163484" y="4252943"/>
            <a:ext cx="5122127" cy="1881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b="1" dirty="0">
                <a:solidFill>
                  <a:schemeClr val="tx1"/>
                </a:solidFill>
                <a:latin typeface="+mn-lt"/>
              </a:rPr>
              <a:t>Interactive Analytics</a:t>
            </a:r>
            <a:endParaRPr lang="en-ID" dirty="0">
              <a:solidFill>
                <a:schemeClr val="tx1"/>
              </a:solidFill>
              <a:latin typeface="+mn-lt"/>
            </a:endParaRPr>
          </a:p>
          <a:p>
            <a:r>
              <a:rPr lang="en-ID" dirty="0">
                <a:solidFill>
                  <a:schemeClr val="tx1"/>
                </a:solidFill>
                <a:latin typeface="+mn-lt"/>
              </a:rPr>
              <a:t>Created </a:t>
            </a:r>
            <a:r>
              <a:rPr lang="en-ID" b="1" dirty="0">
                <a:solidFill>
                  <a:schemeClr val="tx1"/>
                </a:solidFill>
                <a:latin typeface="+mn-lt"/>
              </a:rPr>
              <a:t>Folium maps</a:t>
            </a:r>
            <a:r>
              <a:rPr lang="en-ID" dirty="0">
                <a:solidFill>
                  <a:schemeClr val="tx1"/>
                </a:solidFill>
                <a:latin typeface="+mn-lt"/>
              </a:rPr>
              <a:t> to visualize global launch site distribution and proximity to coastlines.</a:t>
            </a:r>
          </a:p>
          <a:p>
            <a:r>
              <a:rPr lang="en-ID" dirty="0">
                <a:solidFill>
                  <a:schemeClr val="tx1"/>
                </a:solidFill>
                <a:latin typeface="+mn-lt"/>
              </a:rPr>
              <a:t>Built </a:t>
            </a:r>
            <a:r>
              <a:rPr lang="en-ID" b="1" dirty="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en-ID" b="1" dirty="0">
                <a:solidFill>
                  <a:schemeClr val="tx1"/>
                </a:solidFill>
                <a:latin typeface="+mn-lt"/>
              </a:rPr>
              <a:t> Dash dashboard</a:t>
            </a:r>
            <a:r>
              <a:rPr lang="en-ID" dirty="0">
                <a:solidFill>
                  <a:schemeClr val="tx1"/>
                </a:solidFill>
                <a:latin typeface="+mn-lt"/>
              </a:rPr>
              <a:t> with:</a:t>
            </a:r>
          </a:p>
          <a:p>
            <a:pPr lvl="1"/>
            <a:r>
              <a:rPr lang="en-ID" dirty="0">
                <a:solidFill>
                  <a:schemeClr val="tx1"/>
                </a:solidFill>
                <a:latin typeface="+mn-lt"/>
              </a:rPr>
              <a:t>Site-specific launch success pie charts</a:t>
            </a:r>
          </a:p>
          <a:p>
            <a:pPr lvl="1"/>
            <a:r>
              <a:rPr lang="en-ID" dirty="0">
                <a:solidFill>
                  <a:schemeClr val="tx1"/>
                </a:solidFill>
                <a:latin typeface="+mn-lt"/>
              </a:rPr>
              <a:t>Payload vs. outcome scatter plots with interactive range slider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8A1CD-69A1-5340-3C37-2D81D540D4BF}"/>
              </a:ext>
            </a:extLst>
          </p:cNvPr>
          <p:cNvSpPr txBox="1"/>
          <p:nvPr/>
        </p:nvSpPr>
        <p:spPr>
          <a:xfrm>
            <a:off x="632427" y="4102839"/>
            <a:ext cx="51359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Predictive Analysis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Trained and tuned 4 ML models: </a:t>
            </a:r>
            <a:r>
              <a:rPr lang="en-US" i="1" dirty="0"/>
              <a:t>Logistic Regression, SVM, Decision Tree, KNN.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Decision Tree Classifier</a:t>
            </a:r>
            <a:r>
              <a:rPr lang="en-US" dirty="0"/>
              <a:t> achieved the </a:t>
            </a:r>
            <a:r>
              <a:rPr lang="en-US" b="1" dirty="0"/>
              <a:t>highest accuracy (83.33%)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Models effectively predicted landing success from mission parameters.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16A0C7-0AC5-0B2E-8025-7591EC95F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107" y="1466835"/>
            <a:ext cx="2423665" cy="13961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E34D53-AE34-262C-384D-1F62F7A5B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404" y="1466834"/>
            <a:ext cx="2423665" cy="1400542"/>
          </a:xfrm>
          <a:prstGeom prst="rect">
            <a:avLst/>
          </a:prstGeom>
        </p:spPr>
      </p:pic>
      <p:pic>
        <p:nvPicPr>
          <p:cNvPr id="17" name="Picture 16" descr="A colorful pie chart with black text&#10;&#10;AI-generated content may be incorrect.">
            <a:extLst>
              <a:ext uri="{FF2B5EF4-FFF2-40B4-BE49-F238E27FC236}">
                <a16:creationId xmlns:a16="http://schemas.microsoft.com/office/drawing/2014/main" id="{0214A081-4548-7B86-533C-3CFA3D43E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115" y="2918733"/>
            <a:ext cx="3603225" cy="12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5FCCDE7-1C04-34A0-7D73-C5722B37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92" y="1602867"/>
            <a:ext cx="11240815" cy="2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66D68-C76E-4561-F36A-2955AFABFB63}"/>
              </a:ext>
            </a:extLst>
          </p:cNvPr>
          <p:cNvSpPr txBox="1"/>
          <p:nvPr/>
        </p:nvSpPr>
        <p:spPr>
          <a:xfrm>
            <a:off x="1495120" y="4426919"/>
            <a:ext cx="92017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Insight: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Early flight numbers at all sites show mixed results, with several failures (blue points).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flight numbers increase, success (orange) dominates — clear sign of reliability improvements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KSC LC-39A shows strong performance across most flights, while VAFB SLC-4E has fewer total launches and more early-stage failures.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1912300-98A9-2F3F-ECD3-1427D4EF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22" y="1751107"/>
            <a:ext cx="10870951" cy="208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C0460-6E90-C0C9-75F5-C7C84AA21FFA}"/>
              </a:ext>
            </a:extLst>
          </p:cNvPr>
          <p:cNvSpPr txBox="1"/>
          <p:nvPr/>
        </p:nvSpPr>
        <p:spPr>
          <a:xfrm>
            <a:off x="1416756" y="4239530"/>
            <a:ext cx="93584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Insight: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Moderate payloads (≈ 4 000 – 6 000 kg) achieved the highest landing success frequencies.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Extremely light and heavy payloads have mixed outcomes, likely tied to mission type and booster version.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KSC LC-39A successfully handled several high-mass payloads (&gt; 10 000 kg), proving improved thrust-to-weight design margins.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671AA1E-A837-FCF6-B127-B952369D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558" y="1409040"/>
            <a:ext cx="7328884" cy="363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EA713-35B2-64EF-D7A7-0E0AF5E3DBA3}"/>
              </a:ext>
            </a:extLst>
          </p:cNvPr>
          <p:cNvSpPr txBox="1"/>
          <p:nvPr/>
        </p:nvSpPr>
        <p:spPr>
          <a:xfrm>
            <a:off x="2280356" y="5088862"/>
            <a:ext cx="88617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Insight: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 rates vary sharply by orbit: ES-L1, GEO, HEO, and SSO reach nearly 100 % success.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Low-energy orbits (LEO, MEO) achieve moderate rates (~70 %), while GTO and SO lag behind (~50 %).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High-energy or complex orbits generally pose higher mission risk.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D24DC05-A127-9DB5-4F23-3DE3493A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5" y="1712986"/>
            <a:ext cx="11421989" cy="21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B7F55D-30D9-7638-6439-757948EA722C}"/>
              </a:ext>
            </a:extLst>
          </p:cNvPr>
          <p:cNvSpPr txBox="1"/>
          <p:nvPr/>
        </p:nvSpPr>
        <p:spPr>
          <a:xfrm>
            <a:off x="1715910" y="4206694"/>
            <a:ext cx="10303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Insight: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Early launches (low flight numbers) across all orbit types show higher failure dispersion.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 rates increase with flight number, particularly in ISS, SSO, and LEO orbits.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rare orbit types (ES-L1, GEO) exhibit near-perfect success after mid-series flights.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D45AF00-1AEC-63F3-0B4C-4F2EF9FDB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6" y="1716696"/>
            <a:ext cx="11311467" cy="216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80E4D-97C6-B5B3-9D7A-DB587EFC2B48}"/>
              </a:ext>
            </a:extLst>
          </p:cNvPr>
          <p:cNvSpPr txBox="1"/>
          <p:nvPr/>
        </p:nvSpPr>
        <p:spPr>
          <a:xfrm>
            <a:off x="1918655" y="3940224"/>
            <a:ext cx="82183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b="1" dirty="0"/>
              <a:t>Insight: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Distinct orbit-specific payload clusters: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/>
              <a:t>LEO/ISS around 4 000 kg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/>
              <a:t>GTO/SSO around 6 000 – 8 000 kg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/>
              <a:t>ES-L1 / HEO at higher payload extremes.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Success points (orange) dominate mid-weight ranges, confirming payload manageability correlates with successful landings.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B3D8D39-9E54-7B18-2A33-AEF14FF9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49" y="1445598"/>
            <a:ext cx="6351323" cy="31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15BD0-1F50-601B-9EBC-488EC2CB8CED}"/>
              </a:ext>
            </a:extLst>
          </p:cNvPr>
          <p:cNvSpPr txBox="1"/>
          <p:nvPr/>
        </p:nvSpPr>
        <p:spPr>
          <a:xfrm>
            <a:off x="1793088" y="4712504"/>
            <a:ext cx="86058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Insight: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Dramatic improvement from 0 % in 2010–2013 to over 80 % by 2019.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changes align with Falcon 9 v1.1 → Full Thrust → Block 5 upgrades.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Slight drop in 2020 possibly due to expanded mission diversity and payload complexity.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753674"/>
            <a:ext cx="9745589" cy="1261269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D" sz="2400" b="1" dirty="0"/>
              <a:t>Result Insight:</a:t>
            </a:r>
            <a:endParaRPr lang="en-ID" sz="2400" dirty="0"/>
          </a:p>
          <a:p>
            <a:r>
              <a:rPr lang="en-ID" sz="2400" dirty="0"/>
              <a:t>Four distinct launch sites identified: </a:t>
            </a:r>
            <a:r>
              <a:rPr lang="en-ID" sz="2400" b="1" dirty="0"/>
              <a:t>CCAFS LC-40</a:t>
            </a:r>
            <a:r>
              <a:rPr lang="en-ID" sz="2400" dirty="0"/>
              <a:t>, </a:t>
            </a:r>
            <a:r>
              <a:rPr lang="en-ID" sz="2400" b="1" dirty="0"/>
              <a:t>VAFB SLC-4E</a:t>
            </a:r>
            <a:r>
              <a:rPr lang="en-ID" sz="2400" dirty="0"/>
              <a:t>, </a:t>
            </a:r>
            <a:r>
              <a:rPr lang="en-ID" sz="2400" b="1" dirty="0"/>
              <a:t>KSC LC-39A</a:t>
            </a:r>
            <a:r>
              <a:rPr lang="en-ID" sz="2400" dirty="0"/>
              <a:t>, and </a:t>
            </a:r>
            <a:r>
              <a:rPr lang="en-ID" sz="2400" b="1" dirty="0"/>
              <a:t>CCAFS SLC-40</a:t>
            </a:r>
            <a:r>
              <a:rPr lang="en-ID" sz="2400" dirty="0"/>
              <a:t>.</a:t>
            </a:r>
          </a:p>
          <a:p>
            <a:r>
              <a:rPr lang="en-ID" sz="2400" dirty="0"/>
              <a:t>Confirms that SpaceX operates primarily from </a:t>
            </a:r>
            <a:r>
              <a:rPr lang="en-ID" sz="2400" b="1" dirty="0"/>
              <a:t>Cape Canaveral (CCAFS)</a:t>
            </a:r>
            <a:r>
              <a:rPr lang="en-ID" sz="2400" dirty="0"/>
              <a:t> and </a:t>
            </a:r>
            <a:r>
              <a:rPr lang="en-ID" sz="2400" b="1" dirty="0"/>
              <a:t>Kennedy Space </a:t>
            </a:r>
            <a:r>
              <a:rPr lang="en-ID" sz="2400" b="1" dirty="0" err="1"/>
              <a:t>Center</a:t>
            </a:r>
            <a:r>
              <a:rPr lang="en-ID" sz="2400" b="1" dirty="0"/>
              <a:t> (KSC)</a:t>
            </a:r>
            <a:r>
              <a:rPr lang="en-ID" sz="2400" dirty="0"/>
              <a:t> in Florida, plus </a:t>
            </a:r>
            <a:r>
              <a:rPr lang="en-ID" sz="2400" b="1" dirty="0"/>
              <a:t>Vandenberg (VAFB)</a:t>
            </a:r>
            <a:r>
              <a:rPr lang="en-ID" sz="2400" dirty="0"/>
              <a:t> in California.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0BA7D6-1AA9-A17F-5E7B-1894520B9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40827"/>
              </p:ext>
            </p:extLst>
          </p:nvPr>
        </p:nvGraphicFramePr>
        <p:xfrm>
          <a:off x="4750277" y="2158490"/>
          <a:ext cx="1713089" cy="1828800"/>
        </p:xfrm>
        <a:graphic>
          <a:graphicData uri="http://schemas.openxmlformats.org/drawingml/2006/table">
            <a:tbl>
              <a:tblPr/>
              <a:tblGrid>
                <a:gridCol w="1713089">
                  <a:extLst>
                    <a:ext uri="{9D8B030D-6E8A-4147-A177-3AD203B41FA5}">
                      <a16:colId xmlns:a16="http://schemas.microsoft.com/office/drawing/2014/main" val="31320754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 dirty="0" err="1">
                          <a:effectLst/>
                        </a:rPr>
                        <a:t>Launch_Site</a:t>
                      </a:r>
                      <a:endParaRPr lang="en-ID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836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165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dirty="0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333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dirty="0"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824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2954" y="5006398"/>
            <a:ext cx="9745589" cy="101917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b="1" dirty="0"/>
              <a:t>Result Insight:</a:t>
            </a:r>
            <a:endParaRPr lang="en-US" sz="2400" dirty="0"/>
          </a:p>
          <a:p>
            <a:r>
              <a:rPr lang="en-US" sz="2400" dirty="0"/>
              <a:t>Matches found: </a:t>
            </a:r>
            <a:r>
              <a:rPr lang="en-US" sz="2400" b="1" dirty="0"/>
              <a:t>CCAFS LC-40</a:t>
            </a:r>
            <a:r>
              <a:rPr lang="en-US" sz="2400" dirty="0"/>
              <a:t> and </a:t>
            </a:r>
            <a:r>
              <a:rPr lang="en-US" sz="2400" b="1" dirty="0"/>
              <a:t>CCAFS SLC-40. </a:t>
            </a:r>
            <a:r>
              <a:rPr lang="en-US" sz="2400" dirty="0"/>
              <a:t>However, first 5 only lists </a:t>
            </a:r>
            <a:r>
              <a:rPr lang="en-US" sz="2400" b="1" dirty="0"/>
              <a:t>CCAFS SLC-40.</a:t>
            </a:r>
            <a:endParaRPr lang="en-US" sz="2400" dirty="0"/>
          </a:p>
          <a:p>
            <a:r>
              <a:rPr lang="en-US" sz="2400" dirty="0"/>
              <a:t>Indicates that </a:t>
            </a:r>
            <a:r>
              <a:rPr lang="en-US" sz="2400" b="1" dirty="0"/>
              <a:t>two major active launch complexes</a:t>
            </a:r>
            <a:r>
              <a:rPr lang="en-US" sz="2400" dirty="0"/>
              <a:t> are based at Cape Canaveral Air Force Station.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6F4A03-39D8-2D56-643E-D4DD62131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63791"/>
              </p:ext>
            </p:extLst>
          </p:nvPr>
        </p:nvGraphicFramePr>
        <p:xfrm>
          <a:off x="1222954" y="1589075"/>
          <a:ext cx="9745590" cy="3151777"/>
        </p:xfrm>
        <a:graphic>
          <a:graphicData uri="http://schemas.openxmlformats.org/drawingml/2006/table">
            <a:tbl>
              <a:tblPr/>
              <a:tblGrid>
                <a:gridCol w="974559">
                  <a:extLst>
                    <a:ext uri="{9D8B030D-6E8A-4147-A177-3AD203B41FA5}">
                      <a16:colId xmlns:a16="http://schemas.microsoft.com/office/drawing/2014/main" val="4092073279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112558505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2327459233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922858086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427298956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4039111963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1972127700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1227974902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2732553687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69278734"/>
                    </a:ext>
                  </a:extLst>
                </a:gridCol>
              </a:tblGrid>
              <a:tr h="391186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b="1" dirty="0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b="1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b="1">
                          <a:effectLst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b="1">
                          <a:effectLst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b="1">
                          <a:effectLst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54653"/>
                  </a:ext>
                </a:extLst>
              </a:tr>
              <a:tr h="62593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2010-06-04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2986"/>
                  </a:ext>
                </a:extLst>
              </a:tr>
              <a:tr h="109543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2010-12-08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dirty="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dirty="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178202"/>
                  </a:ext>
                </a:extLst>
              </a:tr>
              <a:tr h="391186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39489"/>
                  </a:ext>
                </a:extLst>
              </a:tr>
              <a:tr h="27381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2012-10-08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46517"/>
                  </a:ext>
                </a:extLst>
              </a:tr>
              <a:tr h="27381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2013-03-01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1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397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9933" y="4136496"/>
            <a:ext cx="10315678" cy="18513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Result Insight: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/>
              <a:t>Total Payload Mass:</a:t>
            </a:r>
            <a:r>
              <a:rPr lang="en-US" altLang="en-US" sz="2400" dirty="0"/>
              <a:t> </a:t>
            </a:r>
            <a:r>
              <a:rPr lang="en-US" altLang="en-US" sz="2400" b="1" dirty="0"/>
              <a:t>45 596 kg</a:t>
            </a:r>
            <a:endParaRPr lang="en-US" altLang="en-US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Represents the </a:t>
            </a:r>
            <a:r>
              <a:rPr lang="en-US" altLang="en-US" sz="2400" b="1" dirty="0"/>
              <a:t>aggregate mass of all payloads launched</a:t>
            </a:r>
            <a:r>
              <a:rPr lang="en-US" altLang="en-US" sz="2400" dirty="0"/>
              <a:t>, highlighting SpaceX’s total lift capability within the dataset’s time frame.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39A22C-EBB3-FDB4-20F7-DC7B3A3AA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05429"/>
              </p:ext>
            </p:extLst>
          </p:nvPr>
        </p:nvGraphicFramePr>
        <p:xfrm>
          <a:off x="5149144" y="2321173"/>
          <a:ext cx="1893711" cy="731520"/>
        </p:xfrm>
        <a:graphic>
          <a:graphicData uri="http://schemas.openxmlformats.org/drawingml/2006/table">
            <a:tbl>
              <a:tblPr/>
              <a:tblGrid>
                <a:gridCol w="1893711">
                  <a:extLst>
                    <a:ext uri="{9D8B030D-6E8A-4147-A177-3AD203B41FA5}">
                      <a16:colId xmlns:a16="http://schemas.microsoft.com/office/drawing/2014/main" val="37096310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>
                          <a:effectLst/>
                        </a:rPr>
                        <a:t>total_payload_kg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535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dirty="0">
                          <a:effectLst/>
                        </a:rPr>
                        <a:t>45596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67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DC0AAD-66B6-8835-BA1A-B16F27105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955884"/>
              </p:ext>
            </p:extLst>
          </p:nvPr>
        </p:nvGraphicFramePr>
        <p:xfrm>
          <a:off x="4699000" y="2321173"/>
          <a:ext cx="2096911" cy="731520"/>
        </p:xfrm>
        <a:graphic>
          <a:graphicData uri="http://schemas.openxmlformats.org/drawingml/2006/table">
            <a:tbl>
              <a:tblPr/>
              <a:tblGrid>
                <a:gridCol w="2096911">
                  <a:extLst>
                    <a:ext uri="{9D8B030D-6E8A-4147-A177-3AD203B41FA5}">
                      <a16:colId xmlns:a16="http://schemas.microsoft.com/office/drawing/2014/main" val="1339403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>
                          <a:effectLst/>
                        </a:rPr>
                        <a:t>avg_payload_kg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4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dirty="0">
                          <a:effectLst/>
                        </a:rPr>
                        <a:t>2928.4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2756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1EEF5B-60C7-7DDA-8EE2-1A9845DF10C3}"/>
              </a:ext>
            </a:extLst>
          </p:cNvPr>
          <p:cNvSpPr txBox="1"/>
          <p:nvPr/>
        </p:nvSpPr>
        <p:spPr>
          <a:xfrm>
            <a:off x="1106311" y="3805308"/>
            <a:ext cx="101793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Result Insight: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Average Payload:</a:t>
            </a:r>
            <a:r>
              <a:rPr lang="en-US" sz="2400" dirty="0"/>
              <a:t> </a:t>
            </a:r>
            <a:r>
              <a:rPr lang="en-US" sz="2400" b="1" dirty="0"/>
              <a:t>≈ 2 928.4 kg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Suggests that Falcon 9 v1.1 typically carried </a:t>
            </a:r>
            <a:r>
              <a:rPr lang="en-US" sz="2400" b="1" dirty="0"/>
              <a:t>medium-weight payloads</a:t>
            </a:r>
            <a:r>
              <a:rPr lang="en-US" sz="2400" dirty="0"/>
              <a:t>, balancing reusability and payload efficiency.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072114"/>
            <a:ext cx="9745589" cy="103046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sz="2400" b="1" dirty="0"/>
              <a:t>Result Insight:</a:t>
            </a:r>
            <a:endParaRPr lang="en-US" sz="2400" dirty="0"/>
          </a:p>
          <a:p>
            <a:r>
              <a:rPr lang="en-US" sz="2400" b="1" dirty="0"/>
              <a:t>First Success Date:</a:t>
            </a:r>
            <a:r>
              <a:rPr lang="en-US" sz="2400" dirty="0"/>
              <a:t> </a:t>
            </a:r>
            <a:r>
              <a:rPr lang="en-US" sz="2400" b="1" dirty="0"/>
              <a:t>2015-12-21</a:t>
            </a:r>
            <a:r>
              <a:rPr lang="en-US" sz="2400" dirty="0"/>
              <a:t> (Falcon 9 FT B1019 at LZ-1, often parsed as 1-08-20-8- in dataset).</a:t>
            </a:r>
          </a:p>
          <a:p>
            <a:r>
              <a:rPr lang="en-US" sz="2400" dirty="0"/>
              <a:t>Marks a </a:t>
            </a:r>
            <a:r>
              <a:rPr lang="en-US" sz="2400" b="1" dirty="0"/>
              <a:t>historic milestone</a:t>
            </a:r>
            <a:r>
              <a:rPr lang="en-US" sz="2400" dirty="0"/>
              <a:t>—SpaceX’s first vertical booster recovery, proving reusability.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188E84-6AE8-DBD4-CA46-899531F3C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620562"/>
              </p:ext>
            </p:extLst>
          </p:nvPr>
        </p:nvGraphicFramePr>
        <p:xfrm>
          <a:off x="4568441" y="2581035"/>
          <a:ext cx="2639028" cy="731520"/>
        </p:xfrm>
        <a:graphic>
          <a:graphicData uri="http://schemas.openxmlformats.org/drawingml/2006/table">
            <a:tbl>
              <a:tblPr/>
              <a:tblGrid>
                <a:gridCol w="2639028">
                  <a:extLst>
                    <a:ext uri="{9D8B030D-6E8A-4147-A177-3AD203B41FA5}">
                      <a16:colId xmlns:a16="http://schemas.microsoft.com/office/drawing/2014/main" val="40768323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>
                          <a:effectLst/>
                        </a:rPr>
                        <a:t>first_success_ground_pad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255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dirty="0">
                          <a:effectLst/>
                        </a:rPr>
                        <a:t>1-08-20-8-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375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286603"/>
            <a:ext cx="9745589" cy="185455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buNone/>
            </a:pPr>
            <a:r>
              <a:rPr lang="en-ID" sz="2400" b="1" dirty="0"/>
              <a:t>Result Insight:</a:t>
            </a:r>
            <a:endParaRPr lang="en-ID" sz="2400" dirty="0"/>
          </a:p>
          <a:p>
            <a:r>
              <a:rPr lang="en-ID" sz="2400" dirty="0"/>
              <a:t>Returned booster versions include </a:t>
            </a:r>
            <a:r>
              <a:rPr lang="en-ID" sz="2400" b="1" dirty="0"/>
              <a:t>F9 FT B1022</a:t>
            </a:r>
            <a:r>
              <a:rPr lang="en-ID" sz="2400" dirty="0"/>
              <a:t>, </a:t>
            </a:r>
            <a:r>
              <a:rPr lang="en-ID" sz="2400" b="1" dirty="0"/>
              <a:t>B1026</a:t>
            </a:r>
            <a:r>
              <a:rPr lang="en-ID" sz="2400" dirty="0"/>
              <a:t>, </a:t>
            </a:r>
            <a:r>
              <a:rPr lang="en-ID" sz="2400" b="1" dirty="0"/>
              <a:t>B1021.2</a:t>
            </a:r>
            <a:r>
              <a:rPr lang="en-ID" sz="2400" dirty="0"/>
              <a:t>, and </a:t>
            </a:r>
            <a:r>
              <a:rPr lang="en-ID" sz="2400" b="1" dirty="0"/>
              <a:t>B1031.2</a:t>
            </a:r>
            <a:r>
              <a:rPr lang="en-ID" sz="2400" dirty="0"/>
              <a:t>.</a:t>
            </a:r>
          </a:p>
          <a:p>
            <a:r>
              <a:rPr lang="en-ID" sz="2400" dirty="0"/>
              <a:t>Confirms </a:t>
            </a:r>
            <a:r>
              <a:rPr lang="en-ID" sz="2400" b="1" dirty="0"/>
              <a:t>consistent reusability success</a:t>
            </a:r>
            <a:r>
              <a:rPr lang="en-ID" sz="2400" dirty="0"/>
              <a:t> within optimal payload ranges, validating drone-ship recovery performance for medium-mass missions.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976BDB-3AE8-665B-5E60-6B4644509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31789"/>
              </p:ext>
            </p:extLst>
          </p:nvPr>
        </p:nvGraphicFramePr>
        <p:xfrm>
          <a:off x="4703442" y="1772751"/>
          <a:ext cx="1878724" cy="1828800"/>
        </p:xfrm>
        <a:graphic>
          <a:graphicData uri="http://schemas.openxmlformats.org/drawingml/2006/table">
            <a:tbl>
              <a:tblPr/>
              <a:tblGrid>
                <a:gridCol w="1878724">
                  <a:extLst>
                    <a:ext uri="{9D8B030D-6E8A-4147-A177-3AD203B41FA5}">
                      <a16:colId xmlns:a16="http://schemas.microsoft.com/office/drawing/2014/main" val="27425006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43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076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12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52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dirty="0">
                          <a:effectLst/>
                        </a:rPr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4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17003"/>
            <a:ext cx="4638417" cy="450857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methodologies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Performed </a:t>
            </a: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Exploratory Data Analysis (EDA)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to identify key launch factors influencing landing success.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Applied </a:t>
            </a: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feature engineering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with one-hot encoding and </a:t>
            </a: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data standardization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using </a:t>
            </a:r>
            <a:r>
              <a:rPr lang="en-US" altLang="en-US" sz="1400" i="1" dirty="0">
                <a:solidFill>
                  <a:schemeClr val="tx1"/>
                </a:solidFill>
                <a:latin typeface="+mn-lt"/>
              </a:rPr>
              <a:t>StandardScaler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Split the dataset into </a:t>
            </a: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80% training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20% testing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sets.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Trained and tuned four supervised ML models using </a:t>
            </a:r>
            <a:r>
              <a:rPr lang="en-US" altLang="en-US" sz="1400" b="1" dirty="0" err="1">
                <a:solidFill>
                  <a:schemeClr val="tx1"/>
                </a:solidFill>
                <a:latin typeface="+mn-lt"/>
              </a:rPr>
              <a:t>GridSearchCV</a:t>
            </a: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 (10-fold CV)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:</a:t>
            </a:r>
            <a:br>
              <a:rPr lang="en-US" altLang="en-US" sz="1400" dirty="0">
                <a:solidFill>
                  <a:schemeClr val="tx1"/>
                </a:solidFill>
                <a:latin typeface="+mn-lt"/>
              </a:rPr>
            </a:b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Logistic Regression, SVM, Decision Tree, and KNN.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Assessed performance using </a:t>
            </a: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validation accuracy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confusion matrices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endParaRPr lang="en-US" sz="1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637C6-6F0D-0F92-7739-301E914AC55F}"/>
              </a:ext>
            </a:extLst>
          </p:cNvPr>
          <p:cNvSpPr txBox="1"/>
          <p:nvPr/>
        </p:nvSpPr>
        <p:spPr>
          <a:xfrm>
            <a:off x="6095999" y="1517003"/>
            <a:ext cx="5189611" cy="420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</a:rPr>
              <a:t>Summary of all results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/>
              <a:t>Test sample size:</a:t>
            </a:r>
            <a:r>
              <a:rPr lang="en-US" altLang="en-US" sz="1400" dirty="0"/>
              <a:t> 18 records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/>
              <a:t>Best SVM kernel:</a:t>
            </a:r>
            <a:r>
              <a:rPr lang="en-US" altLang="en-US" sz="1400" dirty="0"/>
              <a:t> sigmoid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/>
              <a:t>Top test accuracy:</a:t>
            </a:r>
            <a:r>
              <a:rPr lang="en-US" altLang="en-US" sz="1400" dirty="0"/>
              <a:t> Decision Tree – </a:t>
            </a:r>
            <a:r>
              <a:rPr lang="en-US" altLang="en-US" sz="1400" b="1" dirty="0"/>
              <a:t>894.4%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/>
              <a:t>Model ranking (by validation accuracy):</a:t>
            </a:r>
            <a:endParaRPr lang="en-US" altLang="en-US" sz="1400" dirty="0"/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/>
              <a:t>Decision Tree – 87.5%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/>
              <a:t>SVM (sigmoid) 84.8%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/>
              <a:t>Logistic Regression – 84.6%%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/>
              <a:t>KNN – 82.1%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/>
              <a:t>Conclusion:</a:t>
            </a:r>
            <a:r>
              <a:rPr lang="en-US" altLang="en-US" sz="1400" dirty="0"/>
              <a:t> Decision Tree Classifier delivered the most accurate and reliable predictions for SpaceX Falcon 9 landing outcomes.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endParaRPr lang="en-US" sz="1400" b="1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891492"/>
            <a:ext cx="9745589" cy="105304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Result Insight:</a:t>
            </a:r>
            <a:endParaRPr lang="en-US" sz="2400" dirty="0"/>
          </a:p>
          <a:p>
            <a:r>
              <a:rPr lang="en-US" sz="2400" b="1" dirty="0"/>
              <a:t>Success:</a:t>
            </a:r>
            <a:r>
              <a:rPr lang="en-US" sz="2400" dirty="0"/>
              <a:t> 100 missions</a:t>
            </a:r>
          </a:p>
          <a:p>
            <a:r>
              <a:rPr lang="en-US" sz="2400" b="1" dirty="0"/>
              <a:t>Failure:</a:t>
            </a:r>
            <a:r>
              <a:rPr lang="en-US" sz="2400" dirty="0"/>
              <a:t> 1 mission</a:t>
            </a:r>
          </a:p>
          <a:p>
            <a:pPr marL="0" indent="0">
              <a:buNone/>
            </a:pPr>
            <a:r>
              <a:rPr lang="en-US" sz="2400" dirty="0"/>
              <a:t>Shows </a:t>
            </a:r>
            <a:r>
              <a:rPr lang="en-US" sz="2400" b="1" dirty="0"/>
              <a:t>extremely high reliability</a:t>
            </a:r>
            <a:r>
              <a:rPr lang="en-US" sz="2400" dirty="0"/>
              <a:t> — SpaceX achieved a </a:t>
            </a:r>
            <a:r>
              <a:rPr lang="en-US" sz="2400" b="1" dirty="0"/>
              <a:t>99% mission success rate</a:t>
            </a:r>
            <a:r>
              <a:rPr lang="en-US" sz="2400" dirty="0"/>
              <a:t>, demonstrating consistent improvement in launch operations.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6873E1-AB31-99C1-8950-7C27AA768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37669"/>
              </p:ext>
            </p:extLst>
          </p:nvPr>
        </p:nvGraphicFramePr>
        <p:xfrm>
          <a:off x="2875955" y="2387378"/>
          <a:ext cx="5533698" cy="1097280"/>
        </p:xfrm>
        <a:graphic>
          <a:graphicData uri="http://schemas.openxmlformats.org/drawingml/2006/table">
            <a:tbl>
              <a:tblPr/>
              <a:tblGrid>
                <a:gridCol w="2766849">
                  <a:extLst>
                    <a:ext uri="{9D8B030D-6E8A-4147-A177-3AD203B41FA5}">
                      <a16:colId xmlns:a16="http://schemas.microsoft.com/office/drawing/2014/main" val="2258812743"/>
                    </a:ext>
                  </a:extLst>
                </a:gridCol>
                <a:gridCol w="2766849">
                  <a:extLst>
                    <a:ext uri="{9D8B030D-6E8A-4147-A177-3AD203B41FA5}">
                      <a16:colId xmlns:a16="http://schemas.microsoft.com/office/drawing/2014/main" val="421031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>
                          <a:effectLst/>
                        </a:rPr>
                        <a:t>mission_result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 dirty="0">
                          <a:effectLst/>
                        </a:rPr>
                        <a:t>total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025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Failure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88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dirty="0">
                          <a:effectLst/>
                        </a:rPr>
                        <a:t>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809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97214" y="1564044"/>
            <a:ext cx="5218386" cy="43513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Result Insight:</a:t>
            </a:r>
            <a:endParaRPr lang="en-US" sz="2400" dirty="0"/>
          </a:p>
          <a:p>
            <a:r>
              <a:rPr lang="en-US" sz="2400" dirty="0"/>
              <a:t>Boosters: </a:t>
            </a:r>
            <a:r>
              <a:rPr lang="en-US" sz="2400" b="1" dirty="0"/>
              <a:t>F9 B5 B1048.4</a:t>
            </a:r>
            <a:r>
              <a:rPr lang="en-US" sz="2400" dirty="0"/>
              <a:t>, </a:t>
            </a:r>
            <a:r>
              <a:rPr lang="en-US" sz="2400" b="1" dirty="0"/>
              <a:t>B1049.4</a:t>
            </a:r>
            <a:r>
              <a:rPr lang="en-US" sz="2400" dirty="0"/>
              <a:t>, </a:t>
            </a:r>
            <a:r>
              <a:rPr lang="en-US" sz="2400" b="1" dirty="0"/>
              <a:t>B1051.3</a:t>
            </a:r>
            <a:r>
              <a:rPr lang="en-US" sz="2400" dirty="0"/>
              <a:t>, </a:t>
            </a:r>
            <a:r>
              <a:rPr lang="en-US" sz="2400" b="1" dirty="0"/>
              <a:t>B1056.4</a:t>
            </a:r>
            <a:r>
              <a:rPr lang="en-US" sz="2400" dirty="0"/>
              <a:t>, </a:t>
            </a:r>
            <a:r>
              <a:rPr lang="en-US" sz="2400" b="1" dirty="0"/>
              <a:t>B1058.3</a:t>
            </a:r>
            <a:r>
              <a:rPr lang="en-US" sz="2400" dirty="0"/>
              <a:t>, etc.</a:t>
            </a:r>
          </a:p>
          <a:p>
            <a:r>
              <a:rPr lang="en-US" sz="2400" dirty="0"/>
              <a:t>These are all </a:t>
            </a:r>
            <a:r>
              <a:rPr lang="en-US" sz="2400" b="1" dirty="0"/>
              <a:t>Falcon 9 Block 5</a:t>
            </a:r>
            <a:r>
              <a:rPr lang="en-US" sz="2400" dirty="0"/>
              <a:t> versions, SpaceX’s most advanced and reusable design.</a:t>
            </a:r>
          </a:p>
          <a:p>
            <a:pPr marL="0" indent="0">
              <a:buNone/>
            </a:pPr>
            <a:r>
              <a:rPr lang="en-US" sz="2400" dirty="0"/>
              <a:t>Confirms Block 5’s </a:t>
            </a:r>
            <a:r>
              <a:rPr lang="en-US" sz="2400" b="1" dirty="0"/>
              <a:t>high-capacity and durability</a:t>
            </a:r>
            <a:r>
              <a:rPr lang="en-US" sz="2400" dirty="0"/>
              <a:t> for multiple heavy-lift missions.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8FBB8A-A886-E901-A6FA-61CEBA43F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09243"/>
              </p:ext>
            </p:extLst>
          </p:nvPr>
        </p:nvGraphicFramePr>
        <p:xfrm>
          <a:off x="770011" y="1545105"/>
          <a:ext cx="3686968" cy="4351334"/>
        </p:xfrm>
        <a:graphic>
          <a:graphicData uri="http://schemas.openxmlformats.org/drawingml/2006/table">
            <a:tbl>
              <a:tblPr/>
              <a:tblGrid>
                <a:gridCol w="3686968">
                  <a:extLst>
                    <a:ext uri="{9D8B030D-6E8A-4147-A177-3AD203B41FA5}">
                      <a16:colId xmlns:a16="http://schemas.microsoft.com/office/drawing/2014/main" val="2513969497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 b="1" dirty="0" err="1">
                          <a:effectLst/>
                        </a:rPr>
                        <a:t>Booster_Version</a:t>
                      </a:r>
                      <a:endParaRPr lang="en-ID" sz="1600" b="1" dirty="0">
                        <a:effectLst/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6581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>
                          <a:effectLst/>
                        </a:rPr>
                        <a:t>F9 B5 B1048.4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06956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>
                          <a:effectLst/>
                        </a:rPr>
                        <a:t>F9 B5 B1049.4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9201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>
                          <a:effectLst/>
                        </a:rPr>
                        <a:t>F9 B5 B1051.3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08525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>
                          <a:effectLst/>
                        </a:rPr>
                        <a:t>F9 B5 B1056.4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7412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>
                          <a:effectLst/>
                        </a:rPr>
                        <a:t>F9 B5 B1048.5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65694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>
                          <a:effectLst/>
                        </a:rPr>
                        <a:t>F9 B5 B1051.4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94927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>
                          <a:effectLst/>
                        </a:rPr>
                        <a:t>F9 B5 B1049.5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2549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>
                          <a:effectLst/>
                        </a:rPr>
                        <a:t>F9 B5 B1060.2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39091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>
                          <a:effectLst/>
                        </a:rPr>
                        <a:t>F9 B5 B1058.3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10051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>
                          <a:effectLst/>
                        </a:rPr>
                        <a:t>F9 B5 B1051.6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0398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>
                          <a:effectLst/>
                        </a:rPr>
                        <a:t>F9 B5 B1060.3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1910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sz="1600" dirty="0">
                          <a:effectLst/>
                        </a:rPr>
                        <a:t>F9 B5 B1049.7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5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4499" y="4004381"/>
            <a:ext cx="9745589" cy="173037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Result Insight:</a:t>
            </a:r>
            <a:endParaRPr lang="en-US" sz="2400" dirty="0"/>
          </a:p>
          <a:p>
            <a:r>
              <a:rPr lang="en-US" sz="2400" dirty="0"/>
              <a:t>Failures occurred in </a:t>
            </a:r>
            <a:r>
              <a:rPr lang="en-US" sz="2400" b="1" dirty="0"/>
              <a:t>January</a:t>
            </a:r>
            <a:r>
              <a:rPr lang="en-US" sz="2400" dirty="0"/>
              <a:t> and </a:t>
            </a:r>
            <a:r>
              <a:rPr lang="en-US" sz="2400" b="1" dirty="0"/>
              <a:t>April 2015</a:t>
            </a:r>
            <a:r>
              <a:rPr lang="en-US" sz="2400" dirty="0"/>
              <a:t>.</a:t>
            </a:r>
          </a:p>
          <a:p>
            <a:r>
              <a:rPr lang="en-US" sz="2400" dirty="0"/>
              <a:t>Both launches used </a:t>
            </a:r>
            <a:r>
              <a:rPr lang="en-US" sz="2400" b="1" dirty="0"/>
              <a:t>F9 v1.1</a:t>
            </a:r>
            <a:r>
              <a:rPr lang="en-US" sz="2400" dirty="0"/>
              <a:t> boosters at </a:t>
            </a:r>
            <a:r>
              <a:rPr lang="en-US" sz="2400" b="1" dirty="0"/>
              <a:t>CCAFS LC-40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Demonstrates early-stage landing challenges before full recovery success was achieved in 2016 onward.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1E92E7-2A1C-2733-8608-C1F662251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128323"/>
              </p:ext>
            </p:extLst>
          </p:nvPr>
        </p:nvGraphicFramePr>
        <p:xfrm>
          <a:off x="1499038" y="1997400"/>
          <a:ext cx="9193924" cy="1097280"/>
        </p:xfrm>
        <a:graphic>
          <a:graphicData uri="http://schemas.openxmlformats.org/drawingml/2006/table">
            <a:tbl>
              <a:tblPr/>
              <a:tblGrid>
                <a:gridCol w="2298481">
                  <a:extLst>
                    <a:ext uri="{9D8B030D-6E8A-4147-A177-3AD203B41FA5}">
                      <a16:colId xmlns:a16="http://schemas.microsoft.com/office/drawing/2014/main" val="1004880986"/>
                    </a:ext>
                  </a:extLst>
                </a:gridCol>
                <a:gridCol w="2298481">
                  <a:extLst>
                    <a:ext uri="{9D8B030D-6E8A-4147-A177-3AD203B41FA5}">
                      <a16:colId xmlns:a16="http://schemas.microsoft.com/office/drawing/2014/main" val="2051705663"/>
                    </a:ext>
                  </a:extLst>
                </a:gridCol>
                <a:gridCol w="2298481">
                  <a:extLst>
                    <a:ext uri="{9D8B030D-6E8A-4147-A177-3AD203B41FA5}">
                      <a16:colId xmlns:a16="http://schemas.microsoft.com/office/drawing/2014/main" val="1594532289"/>
                    </a:ext>
                  </a:extLst>
                </a:gridCol>
                <a:gridCol w="2298481">
                  <a:extLst>
                    <a:ext uri="{9D8B030D-6E8A-4147-A177-3AD203B41FA5}">
                      <a16:colId xmlns:a16="http://schemas.microsoft.com/office/drawing/2014/main" val="244616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 dirty="0" err="1">
                          <a:effectLst/>
                        </a:rPr>
                        <a:t>Month_Name</a:t>
                      </a:r>
                      <a:endParaRPr lang="en-ID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24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January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56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April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754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08889" y="1825625"/>
            <a:ext cx="507672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dirty="0"/>
              <a:t>Result Insight:</a:t>
            </a:r>
            <a:endParaRPr lang="en-US" sz="2400" dirty="0"/>
          </a:p>
          <a:p>
            <a:r>
              <a:rPr lang="en-US" sz="2400" b="1" dirty="0"/>
              <a:t>Top outcome:</a:t>
            </a:r>
            <a:r>
              <a:rPr lang="en-US" sz="2400" dirty="0"/>
              <a:t> “No attempt” (10 launches) — early missions prioritized orbital success.</a:t>
            </a:r>
          </a:p>
          <a:p>
            <a:r>
              <a:rPr lang="en-US" sz="2400" b="1" dirty="0"/>
              <a:t>Next:</a:t>
            </a:r>
            <a:r>
              <a:rPr lang="en-US" sz="2400" dirty="0"/>
              <a:t> “Success (drone ship)” and “Failure (drone ship)” (5 each).</a:t>
            </a:r>
          </a:p>
          <a:p>
            <a:r>
              <a:rPr lang="en-US" sz="2400" b="1" dirty="0"/>
              <a:t>Ground pad successes:</a:t>
            </a:r>
            <a:r>
              <a:rPr lang="en-US" sz="2400" dirty="0"/>
              <a:t> 3; </a:t>
            </a:r>
            <a:r>
              <a:rPr lang="en-US" sz="2400" b="1" dirty="0"/>
              <a:t>ocean recoveries:</a:t>
            </a:r>
            <a:r>
              <a:rPr lang="en-US" sz="2400" dirty="0"/>
              <a:t> 5 combined.</a:t>
            </a:r>
          </a:p>
          <a:p>
            <a:pPr marL="0" indent="0">
              <a:buNone/>
            </a:pPr>
            <a:r>
              <a:rPr lang="en-US" sz="2400" dirty="0"/>
              <a:t>Highlights the </a:t>
            </a:r>
            <a:r>
              <a:rPr lang="en-US" sz="2400" b="1" dirty="0"/>
              <a:t>transition period</a:t>
            </a:r>
            <a:r>
              <a:rPr lang="en-US" sz="2400" dirty="0"/>
              <a:t> (2010–2017) from </a:t>
            </a:r>
            <a:r>
              <a:rPr lang="en-US" sz="2400" b="1" dirty="0"/>
              <a:t>no recovery</a:t>
            </a:r>
            <a:r>
              <a:rPr lang="en-US" sz="2400" dirty="0"/>
              <a:t> to </a:t>
            </a:r>
            <a:r>
              <a:rPr lang="en-US" sz="2400" b="1" dirty="0"/>
              <a:t>consistent drone-ship landings</a:t>
            </a:r>
            <a:r>
              <a:rPr lang="en-US" sz="2400" dirty="0"/>
              <a:t>, marking key progress toward reusability.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ED692D-4413-5B6F-A70B-DDA02A79E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97226"/>
              </p:ext>
            </p:extLst>
          </p:nvPr>
        </p:nvGraphicFramePr>
        <p:xfrm>
          <a:off x="838200" y="2024298"/>
          <a:ext cx="4947746" cy="3291840"/>
        </p:xfrm>
        <a:graphic>
          <a:graphicData uri="http://schemas.openxmlformats.org/drawingml/2006/table">
            <a:tbl>
              <a:tblPr/>
              <a:tblGrid>
                <a:gridCol w="2473873">
                  <a:extLst>
                    <a:ext uri="{9D8B030D-6E8A-4147-A177-3AD203B41FA5}">
                      <a16:colId xmlns:a16="http://schemas.microsoft.com/office/drawing/2014/main" val="3923675808"/>
                    </a:ext>
                  </a:extLst>
                </a:gridCol>
                <a:gridCol w="2473873">
                  <a:extLst>
                    <a:ext uri="{9D8B030D-6E8A-4147-A177-3AD203B41FA5}">
                      <a16:colId xmlns:a16="http://schemas.microsoft.com/office/drawing/2014/main" val="38804766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b="1">
                          <a:effectLst/>
                        </a:rPr>
                        <a:t>cnt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296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35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235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170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02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8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68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225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D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58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Distribution of SpaceX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3CA98-B871-BF60-67C2-4EEE124E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79" y="1937833"/>
            <a:ext cx="4887193" cy="2927678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452C0C45-1694-2499-F6B5-9048D58B9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029" y="1650099"/>
            <a:ext cx="523779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map shows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 main launch regions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Florida (East Coast)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cluster count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represents launches from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Cape Canaveral (CCAFS)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Kennedy Space Center (KSC)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California (West Coast)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cluster count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represents launches from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Vandenberg Air Force Base (VAFB)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yellow circular markers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summarize clustered launch points, helping visualize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site density and geographic spread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 Launch activity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concentrated in Florida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confirming it as SpaceX’s operational hub.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625600"/>
            <a:ext cx="5655484" cy="439997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dirty="0"/>
              <a:t>Zoomed-in view of </a:t>
            </a:r>
            <a:r>
              <a:rPr lang="en-US" b="1" dirty="0"/>
              <a:t>Cape Canaveral Launch Complex 40 (CCAFS LC-40)</a:t>
            </a:r>
            <a:r>
              <a:rPr lang="en-US" dirty="0"/>
              <a:t>.</a:t>
            </a:r>
          </a:p>
          <a:p>
            <a:r>
              <a:rPr lang="en-US" dirty="0"/>
              <a:t>Each </a:t>
            </a:r>
            <a:r>
              <a:rPr lang="en-US" b="1" dirty="0"/>
              <a:t>marker icon</a:t>
            </a:r>
            <a:r>
              <a:rPr lang="en-US" dirty="0"/>
              <a:t> shows an individual mission outcome:</a:t>
            </a:r>
          </a:p>
          <a:p>
            <a:pPr lvl="1"/>
            <a:r>
              <a:rPr lang="en-US" b="1" dirty="0"/>
              <a:t>Green icons:</a:t>
            </a:r>
            <a:r>
              <a:rPr lang="en-US" dirty="0"/>
              <a:t> Successful landings.</a:t>
            </a:r>
          </a:p>
          <a:p>
            <a:pPr lvl="1"/>
            <a:r>
              <a:rPr lang="en-US" b="1" dirty="0"/>
              <a:t>Red icons:</a:t>
            </a:r>
            <a:r>
              <a:rPr lang="en-US" dirty="0"/>
              <a:t> Failed landings.</a:t>
            </a:r>
          </a:p>
          <a:p>
            <a:r>
              <a:rPr lang="en-US" dirty="0"/>
              <a:t>Hover popup displays </a:t>
            </a:r>
            <a:r>
              <a:rPr lang="en-US" b="1" dirty="0"/>
              <a:t>site name</a:t>
            </a:r>
            <a:r>
              <a:rPr lang="en-US" dirty="0"/>
              <a:t> and </a:t>
            </a:r>
            <a:r>
              <a:rPr lang="en-US" b="1" dirty="0"/>
              <a:t>mission status</a:t>
            </a:r>
            <a:r>
              <a:rPr lang="en-US" dirty="0"/>
              <a:t>.</a:t>
            </a:r>
          </a:p>
          <a:p>
            <a:r>
              <a:rPr lang="en-US" dirty="0"/>
              <a:t>Insight: The visual clustering pattern shows LC-40’s </a:t>
            </a:r>
            <a:r>
              <a:rPr lang="en-US" b="1" dirty="0"/>
              <a:t>high frequency of launches</a:t>
            </a:r>
            <a:r>
              <a:rPr lang="en-US" dirty="0"/>
              <a:t> and a </a:t>
            </a:r>
            <a:r>
              <a:rPr lang="en-US" b="1" dirty="0"/>
              <a:t>predominantly successful record</a:t>
            </a:r>
            <a:r>
              <a:rPr lang="en-US" dirty="0"/>
              <a:t>, with a few early failures.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Outcomes at Cape Canaveral LC-40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CD24C-6D16-6604-223F-0B8938C1B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08" y="1374082"/>
            <a:ext cx="4927064" cy="29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D" dirty="0"/>
              <a:t>Site Proximity to Infrastructure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901B-7541-1687-F93B-C51A1A3A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036" y="1503256"/>
            <a:ext cx="4542936" cy="273007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B3BBBF1-B5BC-10E0-B9E6-639E0A96F7F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34028" y="1503256"/>
            <a:ext cx="5879145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map highlights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 lines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drawn from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CCAFS LC-40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nearby landmarks: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Highway: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0.75 km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Railway: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0.63 km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Coastline: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0.58 km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Blue, purple, and green lines represent measured paths from the launch site to each location.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 CCAFS LC-40 is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strategically positioned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logistics and safety — close to transport routes and coastlines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rapid booster recovery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launch trajectories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281377"/>
            <a:ext cx="10515600" cy="184500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r>
              <a:rPr lang="en-US" sz="2400" dirty="0"/>
              <a:t>The pie chart visualizes the </a:t>
            </a:r>
            <a:r>
              <a:rPr lang="en-US" sz="2400" b="1" dirty="0"/>
              <a:t>percentage of successful launches</a:t>
            </a:r>
            <a:r>
              <a:rPr lang="en-US" sz="2400" dirty="0"/>
              <a:t> per site.</a:t>
            </a:r>
          </a:p>
          <a:p>
            <a:r>
              <a:rPr lang="en-US" sz="2400" b="1" dirty="0"/>
              <a:t>KSC LC-39A</a:t>
            </a:r>
            <a:r>
              <a:rPr lang="en-US" sz="2400" dirty="0"/>
              <a:t> leads with </a:t>
            </a:r>
            <a:r>
              <a:rPr lang="en-US" sz="2400" b="1" dirty="0"/>
              <a:t>41.7%</a:t>
            </a:r>
            <a:r>
              <a:rPr lang="en-US" sz="2400" dirty="0"/>
              <a:t>, followed by </a:t>
            </a:r>
            <a:r>
              <a:rPr lang="en-US" sz="2400" b="1" dirty="0"/>
              <a:t>CCAFS LC-40</a:t>
            </a:r>
            <a:r>
              <a:rPr lang="en-US" sz="2400" dirty="0"/>
              <a:t> (29.2%), </a:t>
            </a:r>
            <a:r>
              <a:rPr lang="en-US" sz="2400" b="1" dirty="0"/>
              <a:t>VAFB SLC-4E</a:t>
            </a:r>
            <a:r>
              <a:rPr lang="en-US" sz="2400" dirty="0"/>
              <a:t> (16.7%), and </a:t>
            </a:r>
            <a:r>
              <a:rPr lang="en-US" sz="2400" b="1" dirty="0"/>
              <a:t>CCAFS SLC-40</a:t>
            </a:r>
            <a:r>
              <a:rPr lang="en-US" sz="2400" dirty="0"/>
              <a:t> (12.5%).</a:t>
            </a:r>
          </a:p>
          <a:p>
            <a:r>
              <a:rPr lang="en-US" sz="2400" dirty="0"/>
              <a:t>This indicates that </a:t>
            </a:r>
            <a:r>
              <a:rPr lang="en-US" sz="2400" b="1" dirty="0"/>
              <a:t>KSC LC-39A</a:t>
            </a:r>
            <a:r>
              <a:rPr lang="en-US" sz="2400" dirty="0"/>
              <a:t> is the </a:t>
            </a:r>
            <a:r>
              <a:rPr lang="en-US" sz="2400" b="1" dirty="0"/>
              <a:t>most reliable and frequently used site</a:t>
            </a:r>
            <a:r>
              <a:rPr lang="en-US" sz="2400" dirty="0"/>
              <a:t>, benefiting from advanced infrastructure and launch support capabilities.</a:t>
            </a:r>
          </a:p>
          <a:p>
            <a:r>
              <a:rPr lang="en-US" sz="2400" dirty="0"/>
              <a:t>The balance among other sites reflects </a:t>
            </a:r>
            <a:r>
              <a:rPr lang="en-US" sz="2400" b="1" dirty="0"/>
              <a:t>diversification of launch operations</a:t>
            </a:r>
            <a:r>
              <a:rPr lang="en-US" sz="2400" dirty="0"/>
              <a:t> across SpaceX’s U.S. facilities.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Distribution of Successful Launches Across SpaceX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 descr="A colorful pie chart with black text&#10;&#10;AI-generated content may be incorrect.">
            <a:extLst>
              <a:ext uri="{FF2B5EF4-FFF2-40B4-BE49-F238E27FC236}">
                <a16:creationId xmlns:a16="http://schemas.microsoft.com/office/drawing/2014/main" id="{DA5E5599-9200-0EBD-3B66-453A160C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67" y="1409549"/>
            <a:ext cx="7596665" cy="270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651591"/>
            <a:ext cx="9964484" cy="4309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SpaceX’s goal of reducing space launch costs relies heavily on reusable rockets, making booster landing success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critical.This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project analyzes public SpaceX launch data to build a predictive model that estimates Falcon 9 landing success based on mission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parameters.It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represents Part 5 of the IBM Data Science Capstone, focusing on applying machine learning after prior EDA and feature engineering steps.</a:t>
            </a: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Problems to answers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Which mission and payload factors most influence Falcon 9 landing success?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Can landing outcomes be accurately predicted using launch features?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Which machine learning model provides the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highest predictive accuracy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Outcomes for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 descr="A blue and red pie chart&#10;&#10;AI-generated content may be incorrect.">
            <a:extLst>
              <a:ext uri="{FF2B5EF4-FFF2-40B4-BE49-F238E27FC236}">
                <a16:creationId xmlns:a16="http://schemas.microsoft.com/office/drawing/2014/main" id="{DE505092-A423-814D-BFF0-40EFD41C0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025" y="1341663"/>
            <a:ext cx="7427949" cy="264863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955A220-AE32-E346-8362-D3361FEAD1C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33425" y="4274036"/>
            <a:ext cx="1026772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KSC LC-39A has the </a:t>
            </a:r>
            <a:r>
              <a:rPr lang="en-US" sz="1800" b="1" dirty="0"/>
              <a:t>highest Success to Failure </a:t>
            </a:r>
            <a:r>
              <a:rPr lang="en-US" sz="1800" dirty="0"/>
              <a:t>ratio of launch outcomes.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pie chart shows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76.9% of launches were successful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23.1% failed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high success rate highlights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technological maturity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mission reliability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KSC LC-39A operations.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Failures likely occurred during early testing or development missions, indicating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learning curve toward operational excellence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105339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Payload vs. Outcome and Booster Version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 descr="A graph with red and green dots&#10;&#10;AI-generated content may be incorrect.">
            <a:extLst>
              <a:ext uri="{FF2B5EF4-FFF2-40B4-BE49-F238E27FC236}">
                <a16:creationId xmlns:a16="http://schemas.microsoft.com/office/drawing/2014/main" id="{80333D08-7AF6-6169-9466-ABD631B6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41" y="2830946"/>
            <a:ext cx="4207320" cy="1488490"/>
          </a:xfrm>
          <a:prstGeom prst="rect">
            <a:avLst/>
          </a:prstGeom>
        </p:spPr>
      </p:pic>
      <p:pic>
        <p:nvPicPr>
          <p:cNvPr id="7" name="Picture 6" descr="A graph with colored dots&#10;&#10;AI-generated content may be incorrect.">
            <a:extLst>
              <a:ext uri="{FF2B5EF4-FFF2-40B4-BE49-F238E27FC236}">
                <a16:creationId xmlns:a16="http://schemas.microsoft.com/office/drawing/2014/main" id="{C45B519A-7CAE-E1C1-95A9-DA0A577A7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886" y="2830945"/>
            <a:ext cx="4174387" cy="1488490"/>
          </a:xfrm>
          <a:prstGeom prst="rect">
            <a:avLst/>
          </a:prstGeom>
        </p:spPr>
      </p:pic>
      <p:pic>
        <p:nvPicPr>
          <p:cNvPr id="9" name="Picture 8" descr="A white rectangular object with red dots&#10;&#10;AI-generated content may be incorrect.">
            <a:extLst>
              <a:ext uri="{FF2B5EF4-FFF2-40B4-BE49-F238E27FC236}">
                <a16:creationId xmlns:a16="http://schemas.microsoft.com/office/drawing/2014/main" id="{1A43902B-FC19-A32F-5339-19C02BFBA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274" y="1342455"/>
            <a:ext cx="4174387" cy="1488490"/>
          </a:xfrm>
          <a:prstGeom prst="rect">
            <a:avLst/>
          </a:prstGeom>
        </p:spPr>
      </p:pic>
      <p:pic>
        <p:nvPicPr>
          <p:cNvPr id="11" name="Picture 10" descr="A graph with red dots&#10;&#10;AI-generated content may be incorrect.">
            <a:extLst>
              <a:ext uri="{FF2B5EF4-FFF2-40B4-BE49-F238E27FC236}">
                <a16:creationId xmlns:a16="http://schemas.microsoft.com/office/drawing/2014/main" id="{6BDD4B7C-BD08-B424-C11F-C2E5F1E61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887" y="1342455"/>
            <a:ext cx="4174387" cy="148849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1C5BE488-4BC8-293C-3DC8-2873CB26DB6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518400" y="4771300"/>
            <a:ext cx="10511107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scatter plot shows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 Mass (x-axis)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versus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Outcome (y-axis)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different sites and booster versions.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observations: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success rates (class = 1)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seen in payloads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between 3,000–6,000 kg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Booster versions FT and B5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demonstrate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reliability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most points in this range are successful.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 boosters (e.g.,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v1.0 and v1.1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show more mixed outcomes, especially at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payload masses (&lt;2,500 kg)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 booster designs improved (from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v1.0 → FT → B5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 rates increased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even with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heavier payloads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proving SpaceX’s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engineering evolution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optimization over time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1AF2B76-9C13-3C12-271E-78C9503D7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277" y="1356216"/>
            <a:ext cx="6911445" cy="34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6B20D42-E63A-639C-5469-5159DF0F06D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769938" y="5015617"/>
            <a:ext cx="1025930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 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outperformed all other models with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accuracy of 94.4%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highest among the four algorithms (Logistic Regression, SVM, KNN, and Decision Tree).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cross-validation accuracy of 87.5%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also strong and close to the test performance — indicating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consistent generalization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minimal overfitting.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41667789-3906-0757-5512-9A580ECD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57431"/>
            <a:ext cx="5189611" cy="433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95A31BCE-97BA-C878-BDB4-2F1A7AB54DA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770011" y="1444826"/>
            <a:ext cx="532598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strong predictive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accurately classifying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 out of 18 test samples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True Positives (12)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All 12 actual “Success” cases were correctly predicted as “Success.”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True Negatives (5)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5 “Failure” cases were correctly identified as failures.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Positives (1)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Only one instance was incorrectly classified as “Success” when it was actually a “Failure.”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Negatives (0)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There were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missed success predictions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meaning the model captured all actual landings correctly.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BBC19-FD36-9861-1BFA-58810D855FBF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769865" y="1583911"/>
            <a:ext cx="10515673" cy="3690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built and evaluated multiple ML models to predict SpaceX Falcon 9 landing success.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achieved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accuracy (94.4%)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strong predictive power.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success factors: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site, payload mass, and booster version.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 showed good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generalization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minimal overfitting.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Visualizations improved clarity and supported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mission insights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SpaceX.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Repository containing all files used and resulted from this project: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https://github.com/Vansaher/SpaceX-Falcon-9-first-stage-Landing-Prediction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270521" cy="456034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400" b="1" dirty="0">
                <a:solidFill>
                  <a:srgbClr val="0B49CB"/>
                </a:solidFill>
                <a:latin typeface="+mn-lt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Combined SpaceX REST API (JSON → normalized to </a:t>
            </a:r>
            <a:r>
              <a:rPr lang="en-US" sz="56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DataFrame</a:t>
            </a:r>
            <a:r>
              <a:rPr lang="en-US" sz="56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) with web scraping (Wikipedia tables via </a:t>
            </a:r>
            <a:r>
              <a:rPr lang="en-US" sz="56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BeautifulSoup</a:t>
            </a:r>
            <a:r>
              <a:rPr lang="en-US" sz="56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) to enrich launch metadata (payload, booster, orbit, outcomes).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Cleaned nulls/inconsistencies, standardized units, parsed dates, engineered Class label (1 = landed, 0 = not landed), and harmonized categorical fields (site, orbit, booster).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interactive visual analytics using Folium and </a:t>
            </a:r>
            <a:r>
              <a:rPr lang="en-US" sz="64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Pipeline: preprocess → train baseline → hyperparameter grid search → select best via CV score → test set accuracy &amp; confusion matrix → compare models; best model: Decision Tree (≈ 83.33% test accuracy).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170764"/>
            <a:ext cx="10309115" cy="2055628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Data collected from SpaceX REST API using requests and </a:t>
            </a:r>
            <a:r>
              <a:rPr lang="en-US" sz="2000" dirty="0" err="1"/>
              <a:t>pandas.json_normalize</a:t>
            </a:r>
            <a:r>
              <a:rPr lang="en-US" sz="2000" dirty="0"/>
              <a:t>()</a:t>
            </a:r>
          </a:p>
          <a:p>
            <a:r>
              <a:rPr lang="en-US" sz="2000" dirty="0"/>
              <a:t>Supplemented with web scraping from SpaceX Wikipedia pages using </a:t>
            </a:r>
            <a:r>
              <a:rPr lang="en-US" sz="2000" dirty="0" err="1"/>
              <a:t>BeautifulSoup</a:t>
            </a:r>
            <a:endParaRPr lang="en-US" sz="2000" dirty="0"/>
          </a:p>
          <a:p>
            <a:r>
              <a:rPr lang="en-US" sz="2000" dirty="0"/>
              <a:t>Combined datasets stored and cleaned in </a:t>
            </a:r>
            <a:r>
              <a:rPr lang="en-US" sz="2000" dirty="0" err="1"/>
              <a:t>Jupyter</a:t>
            </a:r>
            <a:r>
              <a:rPr lang="en-US" sz="2000" dirty="0"/>
              <a:t> notebooks for consistency</a:t>
            </a:r>
          </a:p>
          <a:p>
            <a:r>
              <a:rPr lang="en-US" sz="2000" dirty="0"/>
              <a:t>Data sources included launch outcomes, payload mass, booster version, and orbit type</a:t>
            </a:r>
          </a:p>
          <a:p>
            <a:r>
              <a:rPr lang="en-US" sz="2000" dirty="0"/>
              <a:t>Raw data transformed into a structured </a:t>
            </a:r>
            <a:r>
              <a:rPr lang="en-US" sz="2000" dirty="0" err="1"/>
              <a:t>DataFrame</a:t>
            </a:r>
            <a:r>
              <a:rPr lang="en-US" sz="2000" dirty="0"/>
              <a:t> for EDA and model training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52B95-1AB0-151C-8FEF-FBCD9BEF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555" y="2238565"/>
            <a:ext cx="8290889" cy="101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function to call SpaceX API endpoint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Normalized nested JSON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pandas.json_normalize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essential fields: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launch_date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Ensured all missing data were handled and converted to consistent units (e.g., kg, date format)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EB374-8A0D-D979-73B9-57005BC4BBCB}"/>
              </a:ext>
            </a:extLst>
          </p:cNvPr>
          <p:cNvSpPr txBox="1"/>
          <p:nvPr/>
        </p:nvSpPr>
        <p:spPr>
          <a:xfrm>
            <a:off x="820738" y="6150212"/>
            <a:ext cx="9649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Reference:</a:t>
            </a:r>
            <a:r>
              <a:rPr lang="en-US" sz="1200" b="1" dirty="0"/>
              <a:t> </a:t>
            </a:r>
            <a:r>
              <a:rPr lang="en-US" sz="1200" dirty="0">
                <a:solidFill>
                  <a:srgbClr val="1C7DDB"/>
                </a:solidFill>
              </a:rPr>
              <a:t>https://github.com/Vansaher/SpaceX-Falcon-9-first-stage-Landing-Prediction/blob/master/jupyter-labs-spacex-data-collection-api.ipynb</a:t>
            </a:r>
            <a:endParaRPr lang="en-ID" sz="1200" dirty="0">
              <a:solidFill>
                <a:srgbClr val="1C7DDB"/>
              </a:solidFill>
            </a:endParaRPr>
          </a:p>
        </p:txBody>
      </p:sp>
      <p:pic>
        <p:nvPicPr>
          <p:cNvPr id="10" name="Picture 9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8E81E512-0F9D-D059-AE8B-BB89DB72C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52976"/>
            <a:ext cx="5590043" cy="428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592342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Scraped SpaceX Wikipedia launch table for additional launch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Extracted missing booster information and launch outcomes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Cleaned and matched scraped data with API results based on launch date and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Stored integrated dataset in CSV for EDA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12" name="Picture 11" descr="A diagram of a software flowchart&#10;&#10;AI-generated content may be incorrect.">
            <a:extLst>
              <a:ext uri="{FF2B5EF4-FFF2-40B4-BE49-F238E27FC236}">
                <a16:creationId xmlns:a16="http://schemas.microsoft.com/office/drawing/2014/main" id="{801D5FAD-5F49-12FB-5E32-A6D8B888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28371"/>
            <a:ext cx="5461000" cy="4361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80D1E7-87FC-BBBB-5EA6-247210216D7A}"/>
              </a:ext>
            </a:extLst>
          </p:cNvPr>
          <p:cNvSpPr txBox="1"/>
          <p:nvPr/>
        </p:nvSpPr>
        <p:spPr>
          <a:xfrm>
            <a:off x="663913" y="6150212"/>
            <a:ext cx="10727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Reference:</a:t>
            </a:r>
            <a:r>
              <a:rPr lang="en-US" sz="1200" b="1" dirty="0"/>
              <a:t> </a:t>
            </a:r>
            <a:r>
              <a:rPr lang="en-US" sz="1200" dirty="0">
                <a:solidFill>
                  <a:srgbClr val="1C7DDB"/>
                </a:solidFill>
              </a:rPr>
              <a:t>https://github.com/Vansaher/SpaceX-Falcon-9-first-stage-Landing-Prediction/blob/master/jupyter-labs-webscraping.ipynb</a:t>
            </a:r>
            <a:endParaRPr lang="en-ID" sz="1200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</TotalTime>
  <Words>3151</Words>
  <Application>Microsoft Office PowerPoint</Application>
  <PresentationFormat>Widescreen</PresentationFormat>
  <Paragraphs>453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Javan Herlambang</cp:lastModifiedBy>
  <cp:revision>203</cp:revision>
  <dcterms:created xsi:type="dcterms:W3CDTF">2021-04-29T18:58:34Z</dcterms:created>
  <dcterms:modified xsi:type="dcterms:W3CDTF">2025-10-22T14:21:09Z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